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22" r:id="rId1"/>
  </p:sldMasterIdLst>
  <p:notesMasterIdLst>
    <p:notesMasterId r:id="rId13"/>
  </p:notesMasterIdLst>
  <p:sldIdLst>
    <p:sldId id="257" r:id="rId2"/>
    <p:sldId id="284" r:id="rId3"/>
    <p:sldId id="293" r:id="rId4"/>
    <p:sldId id="288" r:id="rId5"/>
    <p:sldId id="287" r:id="rId6"/>
    <p:sldId id="283" r:id="rId7"/>
    <p:sldId id="285" r:id="rId8"/>
    <p:sldId id="289" r:id="rId9"/>
    <p:sldId id="294" r:id="rId10"/>
    <p:sldId id="295" r:id="rId11"/>
    <p:sldId id="296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50766C-A5E1-4BE0-B79D-B221391E3231}" type="datetimeFigureOut">
              <a:rPr lang="id-ID" smtClean="0"/>
              <a:pPr/>
              <a:t>24/09/2025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82FA97-F5B0-460A-91C8-450B4369F81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6007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/>
              <a:pPr/>
              <a:t>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353142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>
                <a:solidFill>
                  <a:prstClr val="black"/>
                </a:solidFill>
              </a:rPr>
              <a:pPr/>
              <a:t>10</a:t>
            </a:fld>
            <a:endParaRPr lang="id-ID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24482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>
                <a:solidFill>
                  <a:prstClr val="black"/>
                </a:solidFill>
              </a:rPr>
              <a:pPr/>
              <a:t>11</a:t>
            </a:fld>
            <a:endParaRPr lang="id-ID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43988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/>
              <a:pPr/>
              <a:t>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932879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>
                <a:solidFill>
                  <a:prstClr val="black"/>
                </a:solidFill>
              </a:rPr>
              <a:pPr/>
              <a:t>3</a:t>
            </a:fld>
            <a:endParaRPr lang="id-ID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9288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/>
              <a:pPr/>
              <a:t>4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844593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/>
              <a:pPr/>
              <a:t>5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156530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/>
              <a:pPr/>
              <a:t>6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93807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/>
              <a:pPr/>
              <a:t>7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181881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/>
              <a:pPr/>
              <a:t>8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48246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>
                <a:solidFill>
                  <a:prstClr val="black"/>
                </a:solidFill>
              </a:rPr>
              <a:pPr/>
              <a:t>9</a:t>
            </a:fld>
            <a:endParaRPr lang="id-ID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83009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7"/>
          <p:cNvSpPr>
            <a:spLocks noChangeArrowheads="1"/>
          </p:cNvSpPr>
          <p:nvPr/>
        </p:nvSpPr>
        <p:spPr bwMode="auto">
          <a:xfrm>
            <a:off x="1600200" y="0"/>
            <a:ext cx="716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sp>
        <p:nvSpPr>
          <p:cNvPr id="5" name="Text Box 34"/>
          <p:cNvSpPr txBox="1">
            <a:spLocks noChangeArrowheads="1"/>
          </p:cNvSpPr>
          <p:nvPr/>
        </p:nvSpPr>
        <p:spPr bwMode="auto">
          <a:xfrm>
            <a:off x="3871913" y="5514975"/>
            <a:ext cx="1157287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b="1"/>
              <a:t>Company</a:t>
            </a:r>
          </a:p>
          <a:p>
            <a:pPr>
              <a:defRPr/>
            </a:pPr>
            <a:r>
              <a:rPr lang="en-US" sz="2600" b="1"/>
              <a:t>LOGO</a:t>
            </a:r>
          </a:p>
        </p:txBody>
      </p:sp>
      <p:sp>
        <p:nvSpPr>
          <p:cNvPr id="6" name="Rectangle 52"/>
          <p:cNvSpPr>
            <a:spLocks noChangeArrowheads="1"/>
          </p:cNvSpPr>
          <p:nvPr/>
        </p:nvSpPr>
        <p:spPr bwMode="ltGray">
          <a:xfrm>
            <a:off x="5895975" y="0"/>
            <a:ext cx="3248025" cy="27813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grpSp>
        <p:nvGrpSpPr>
          <p:cNvPr id="7" name="Group 53"/>
          <p:cNvGrpSpPr>
            <a:grpSpLocks/>
          </p:cNvGrpSpPr>
          <p:nvPr/>
        </p:nvGrpSpPr>
        <p:grpSpPr bwMode="auto">
          <a:xfrm>
            <a:off x="19050" y="2330450"/>
            <a:ext cx="9115425" cy="358775"/>
            <a:chOff x="3827" y="1468"/>
            <a:chExt cx="1927" cy="226"/>
          </a:xfrm>
        </p:grpSpPr>
        <p:sp>
          <p:nvSpPr>
            <p:cNvPr id="8" name="Line 54"/>
            <p:cNvSpPr>
              <a:spLocks noChangeShapeType="1"/>
            </p:cNvSpPr>
            <p:nvPr/>
          </p:nvSpPr>
          <p:spPr bwMode="white">
            <a:xfrm>
              <a:off x="3827" y="1468"/>
              <a:ext cx="1927" cy="0"/>
            </a:xfrm>
            <a:prstGeom prst="line">
              <a:avLst/>
            </a:prstGeom>
            <a:noFill/>
            <a:ln w="1905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9" name="Line 55"/>
            <p:cNvSpPr>
              <a:spLocks noChangeShapeType="1"/>
            </p:cNvSpPr>
            <p:nvPr/>
          </p:nvSpPr>
          <p:spPr bwMode="white">
            <a:xfrm>
              <a:off x="3827" y="1540"/>
              <a:ext cx="1927" cy="0"/>
            </a:xfrm>
            <a:prstGeom prst="line">
              <a:avLst/>
            </a:prstGeom>
            <a:noFill/>
            <a:ln w="1905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0" name="Line 56"/>
            <p:cNvSpPr>
              <a:spLocks noChangeShapeType="1"/>
            </p:cNvSpPr>
            <p:nvPr/>
          </p:nvSpPr>
          <p:spPr bwMode="white">
            <a:xfrm>
              <a:off x="3827" y="1616"/>
              <a:ext cx="1927" cy="0"/>
            </a:xfrm>
            <a:prstGeom prst="line">
              <a:avLst/>
            </a:prstGeom>
            <a:noFill/>
            <a:ln w="1905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1" name="Line 57"/>
            <p:cNvSpPr>
              <a:spLocks noChangeShapeType="1"/>
            </p:cNvSpPr>
            <p:nvPr/>
          </p:nvSpPr>
          <p:spPr bwMode="white">
            <a:xfrm>
              <a:off x="3827" y="1694"/>
              <a:ext cx="1927" cy="0"/>
            </a:xfrm>
            <a:prstGeom prst="line">
              <a:avLst/>
            </a:prstGeom>
            <a:noFill/>
            <a:ln w="1905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</p:grpSp>
      <p:pic>
        <p:nvPicPr>
          <p:cNvPr id="12" name="Picture 6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887663" cy="279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60"/>
          <p:cNvSpPr>
            <a:spLocks noChangeArrowheads="1"/>
          </p:cNvSpPr>
          <p:nvPr/>
        </p:nvSpPr>
        <p:spPr bwMode="black">
          <a:xfrm>
            <a:off x="0" y="2787650"/>
            <a:ext cx="9144000" cy="71438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sp>
        <p:nvSpPr>
          <p:cNvPr id="14" name="Rectangle 63"/>
          <p:cNvSpPr>
            <a:spLocks noChangeArrowheads="1"/>
          </p:cNvSpPr>
          <p:nvPr/>
        </p:nvSpPr>
        <p:spPr bwMode="gray">
          <a:xfrm>
            <a:off x="2895600" y="2819400"/>
            <a:ext cx="6248400" cy="6858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pic>
        <p:nvPicPr>
          <p:cNvPr id="15" name="Picture 6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84488" y="0"/>
            <a:ext cx="3011487" cy="278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grayWhite">
          <a:xfrm>
            <a:off x="2895600" y="4038600"/>
            <a:ext cx="6019800" cy="457200"/>
          </a:xfrm>
          <a:solidFill>
            <a:schemeClr val="tx1"/>
          </a:solidFill>
        </p:spPr>
        <p:txBody>
          <a:bodyPr/>
          <a:lstStyle>
            <a:lvl1pPr marL="0" indent="0">
              <a:buFont typeface="Wingdings" pitchFamily="2" charset="2"/>
              <a:buNone/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ltGray">
          <a:xfrm>
            <a:off x="3124200" y="2819400"/>
            <a:ext cx="5791200" cy="6858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00800"/>
            <a:ext cx="2133600" cy="32067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1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00800"/>
            <a:ext cx="2895600" cy="32067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1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00800"/>
            <a:ext cx="2133600" cy="32067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1CCB32F-639F-4353-B194-515F58951C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FF4FEA-73B5-42A9-B0EF-E9C2407066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28600"/>
            <a:ext cx="2095500" cy="60928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134100" cy="60928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5D5728-DB1B-4413-9461-24DEE5086B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228600"/>
            <a:ext cx="6324600" cy="533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95400"/>
            <a:ext cx="8229600" cy="5026025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id-ID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A6ED59-F850-4B8B-A1FC-FE3A100E1E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7CC3E8-B2F5-4C76-A2A4-8FA8C4C9AA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F11293-1922-490A-A548-BE0FF1D85F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5026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5026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676E22-7A91-41BF-88E1-0CC0E5427F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B56F6D-E67E-4CC3-B074-5F21D64D4F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0E2885-4A8F-4637-B61F-E35D1A1FC4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9B7DA0-0302-4A6A-94C9-75BFAE9845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B36488-F6F2-4AD5-AE2C-C8E95C2891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id-ID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683A83-621A-46D8-838A-3D4BA7A988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oleObject" Target="../embeddings/oleObject2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Rectangle 32"/>
          <p:cNvSpPr>
            <a:spLocks noChangeArrowheads="1"/>
          </p:cNvSpPr>
          <p:nvPr/>
        </p:nvSpPr>
        <p:spPr bwMode="ltGray">
          <a:xfrm>
            <a:off x="11113" y="0"/>
            <a:ext cx="9132887" cy="112553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grpSp>
        <p:nvGrpSpPr>
          <p:cNvPr id="1030" name="Group 33"/>
          <p:cNvGrpSpPr>
            <a:grpSpLocks/>
          </p:cNvGrpSpPr>
          <p:nvPr/>
        </p:nvGrpSpPr>
        <p:grpSpPr bwMode="auto">
          <a:xfrm>
            <a:off x="0" y="879475"/>
            <a:ext cx="9144000" cy="144463"/>
            <a:chOff x="1519" y="554"/>
            <a:chExt cx="4241" cy="91"/>
          </a:xfrm>
        </p:grpSpPr>
        <p:sp>
          <p:nvSpPr>
            <p:cNvPr id="1058" name="Line 34"/>
            <p:cNvSpPr>
              <a:spLocks noChangeShapeType="1"/>
            </p:cNvSpPr>
            <p:nvPr userDrawn="1"/>
          </p:nvSpPr>
          <p:spPr bwMode="white">
            <a:xfrm>
              <a:off x="1519" y="554"/>
              <a:ext cx="4241" cy="0"/>
            </a:xfrm>
            <a:prstGeom prst="line">
              <a:avLst/>
            </a:prstGeom>
            <a:noFill/>
            <a:ln w="1270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059" name="Line 35"/>
            <p:cNvSpPr>
              <a:spLocks noChangeShapeType="1"/>
            </p:cNvSpPr>
            <p:nvPr userDrawn="1"/>
          </p:nvSpPr>
          <p:spPr bwMode="white">
            <a:xfrm>
              <a:off x="1519" y="599"/>
              <a:ext cx="4241" cy="0"/>
            </a:xfrm>
            <a:prstGeom prst="line">
              <a:avLst/>
            </a:prstGeom>
            <a:noFill/>
            <a:ln w="1270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060" name="Line 36"/>
            <p:cNvSpPr>
              <a:spLocks noChangeShapeType="1"/>
            </p:cNvSpPr>
            <p:nvPr userDrawn="1"/>
          </p:nvSpPr>
          <p:spPr bwMode="white">
            <a:xfrm>
              <a:off x="1519" y="645"/>
              <a:ext cx="4241" cy="0"/>
            </a:xfrm>
            <a:prstGeom prst="line">
              <a:avLst/>
            </a:prstGeom>
            <a:noFill/>
            <a:ln w="1270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</p:grpSp>
      <p:grpSp>
        <p:nvGrpSpPr>
          <p:cNvPr id="1031" name="Group 37"/>
          <p:cNvGrpSpPr>
            <a:grpSpLocks/>
          </p:cNvGrpSpPr>
          <p:nvPr/>
        </p:nvGrpSpPr>
        <p:grpSpPr bwMode="auto">
          <a:xfrm>
            <a:off x="0" y="-11113"/>
            <a:ext cx="2341563" cy="1123951"/>
            <a:chOff x="0" y="0"/>
            <a:chExt cx="1475" cy="694"/>
          </a:xfrm>
        </p:grpSpPr>
        <p:graphicFrame>
          <p:nvGraphicFramePr>
            <p:cNvPr id="1026" name="Object 38"/>
            <p:cNvGraphicFramePr>
              <a:graphicFrameLocks noChangeAspect="1"/>
            </p:cNvGraphicFramePr>
            <p:nvPr/>
          </p:nvGraphicFramePr>
          <p:xfrm>
            <a:off x="695" y="0"/>
            <a:ext cx="780" cy="6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74" name="Image" r:id="rId16" imgW="3646321" imgH="3931376" progId="">
                    <p:embed/>
                  </p:oleObj>
                </mc:Choice>
                <mc:Fallback>
                  <p:oleObj name="Image" r:id="rId16" imgW="3646321" imgH="3931376" progId="">
                    <p:embed/>
                    <p:pic>
                      <p:nvPicPr>
                        <p:cNvPr id="0" name="Object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 b="11470"/>
                        <a:stretch>
                          <a:fillRect/>
                        </a:stretch>
                      </p:blipFill>
                      <p:spPr bwMode="auto">
                        <a:xfrm>
                          <a:off x="695" y="0"/>
                          <a:ext cx="780" cy="6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2D6BC7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1D528D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B2B2B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7" name="Object 39"/>
            <p:cNvGraphicFramePr>
              <a:graphicFrameLocks noChangeAspect="1"/>
            </p:cNvGraphicFramePr>
            <p:nvPr/>
          </p:nvGraphicFramePr>
          <p:xfrm>
            <a:off x="0" y="0"/>
            <a:ext cx="737" cy="6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75" name="Image" r:id="rId18" imgW="2575783" imgH="2545301" progId="">
                    <p:embed/>
                  </p:oleObj>
                </mc:Choice>
                <mc:Fallback>
                  <p:oleObj name="Image" r:id="rId18" imgW="2575783" imgH="2545301" progId="">
                    <p:embed/>
                    <p:pic>
                      <p:nvPicPr>
                        <p:cNvPr id="0" name="Object 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0"/>
                          <a:ext cx="737" cy="69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2D6BC7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1D528D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B2B2B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3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14600" y="228600"/>
            <a:ext cx="6324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502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52145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accent1"/>
                </a:solidFill>
              </a:defRPr>
            </a:lvl1pPr>
          </a:lstStyle>
          <a:p>
            <a:endParaRPr lang="id-ID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21450"/>
            <a:ext cx="2895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accent1"/>
                </a:solidFill>
              </a:defRPr>
            </a:lvl1pPr>
          </a:lstStyle>
          <a:p>
            <a:endParaRPr lang="id-ID"/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2145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accent1"/>
                </a:solidFill>
              </a:defRPr>
            </a:lvl1pPr>
          </a:lstStyle>
          <a:p>
            <a:fld id="{D7147CF9-D26B-4805-A299-64B48DC71832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1037" name="Group 44"/>
          <p:cNvGrpSpPr>
            <a:grpSpLocks/>
          </p:cNvGrpSpPr>
          <p:nvPr/>
        </p:nvGrpSpPr>
        <p:grpSpPr bwMode="auto">
          <a:xfrm>
            <a:off x="0" y="1109663"/>
            <a:ext cx="9144000" cy="169862"/>
            <a:chOff x="0" y="699"/>
            <a:chExt cx="5760" cy="107"/>
          </a:xfrm>
        </p:grpSpPr>
        <p:sp>
          <p:nvSpPr>
            <p:cNvPr id="1064" name="Rectangle 40"/>
            <p:cNvSpPr>
              <a:spLocks noChangeArrowheads="1"/>
            </p:cNvSpPr>
            <p:nvPr userDrawn="1"/>
          </p:nvSpPr>
          <p:spPr bwMode="gray">
            <a:xfrm>
              <a:off x="0" y="699"/>
              <a:ext cx="5760" cy="45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066" name="Rectangle 42"/>
            <p:cNvSpPr>
              <a:spLocks noChangeArrowheads="1"/>
            </p:cNvSpPr>
            <p:nvPr userDrawn="1"/>
          </p:nvSpPr>
          <p:spPr bwMode="gray">
            <a:xfrm>
              <a:off x="1476" y="713"/>
              <a:ext cx="4284" cy="93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  <p:sldLayoutId id="2147483772" r:id="rId12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50000"/>
        <a:buFont typeface="Wingdings 2" pitchFamily="18" charset="2"/>
        <a:buChar char="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60000"/>
        <a:buFont typeface="Wingdings 2" pitchFamily="18" charset="2"/>
        <a:buChar char="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4114800" cy="6858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MANAJEMEN PEMASARAN </a:t>
            </a:r>
            <a:b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PERTEMUAN 1</a:t>
            </a:r>
          </a:p>
        </p:txBody>
      </p:sp>
      <p:pic>
        <p:nvPicPr>
          <p:cNvPr id="2" name="Picture 2" descr="C:\Users\Acer\Contacts\Desktop\g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0"/>
            <a:ext cx="48006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Pendahuluan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04800" y="1219200"/>
            <a:ext cx="5867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Pengendalian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Evaluasi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Pengukuran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efektivitas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pemasaran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Analisis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kepuasan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pelanggan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loyalitas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Evaluasi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kinerja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pemasaran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ROI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4800" y="3282756"/>
            <a:ext cx="5015540" cy="470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Konsep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Dasar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Manajemen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Pemasaran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1000" y="3703260"/>
            <a:ext cx="816022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Orientasi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Pasar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dan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Pelanggan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Fokus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pada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pemenuhan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kebutuhan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keinginan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permintaan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konsumen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bukan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hanya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menjual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produk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Nilai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(Customer Value)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Pemasaran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bertujuan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menciptakan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nilai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tambah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dirasakan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pelanggan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dibandingkan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pesaing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7050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Pendahuluan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-152400" y="1143000"/>
            <a:ext cx="8991600" cy="5469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>
              <a:spcAft>
                <a:spcPts val="0"/>
              </a:spcAft>
            </a:pPr>
            <a:r>
              <a:rPr lang="en-US" sz="24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3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Pertukaran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(Exchange)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Pemasaran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terjadi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karena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adanya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pertukaran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pelanggan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memberikan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sesuatu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uang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waktu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loyalitas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untuk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mendapatkan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produk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/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jasa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28600">
              <a:lnSpc>
                <a:spcPct val="107000"/>
              </a:lnSpc>
              <a:spcAft>
                <a:spcPts val="0"/>
              </a:spcAft>
            </a:pPr>
            <a:r>
              <a:rPr lang="en-US" sz="1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4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Hubungan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Jangka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Panjang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(Relationship Marketing)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Membangun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hubungan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berkelanjutan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dengan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pelanggan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pemasok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mitra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stakeholder.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28600">
              <a:lnSpc>
                <a:spcPct val="107000"/>
              </a:lnSpc>
              <a:spcAft>
                <a:spcPts val="0"/>
              </a:spcAft>
            </a:pPr>
            <a:r>
              <a:rPr lang="en-US" sz="24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5.Bauran 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Pemasaran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(Marketing Mix)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Alat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utama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untuk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menjalankan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strategi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pemasaran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yaitu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produk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harga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tempat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/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distribusi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promosi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ditambah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people, process, physical evidence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untuk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jasa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28600">
              <a:lnSpc>
                <a:spcPct val="107000"/>
              </a:lnSpc>
              <a:spcAft>
                <a:spcPts val="0"/>
              </a:spcAft>
            </a:pPr>
            <a:r>
              <a:rPr lang="en-US" sz="24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6.Pemasaran 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Modern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Melibatkan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aspek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teknologi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digital,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keberlanjutan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(sustainability),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etika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tanggung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jawab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sosial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perusahaan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(CSR).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773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95584" y="268005"/>
            <a:ext cx="6324600" cy="5334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Pendahuluan</a:t>
            </a:r>
            <a:endParaRPr lang="id-ID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2400" y="1219200"/>
            <a:ext cx="8229600" cy="533400"/>
          </a:xfrm>
        </p:spPr>
        <p:txBody>
          <a:bodyPr/>
          <a:lstStyle/>
          <a:p>
            <a:r>
              <a:rPr lang="en-US" sz="2800" b="1" dirty="0" err="1" smtClean="0"/>
              <a:t>Pentingnya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Pemasaran</a:t>
            </a:r>
            <a:endParaRPr lang="en-US" sz="2800" b="1" dirty="0"/>
          </a:p>
        </p:txBody>
      </p:sp>
      <p:sp>
        <p:nvSpPr>
          <p:cNvPr id="7" name="Rectangle 6"/>
          <p:cNvSpPr/>
          <p:nvPr/>
        </p:nvSpPr>
        <p:spPr>
          <a:xfrm>
            <a:off x="381000" y="1752600"/>
            <a:ext cx="8153400" cy="986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80000"/>
              </a:lnSpc>
              <a:spcBef>
                <a:spcPct val="20000"/>
              </a:spcBef>
            </a:pPr>
            <a:r>
              <a:rPr lang="en-US" altLang="en-US" sz="2400" kern="0" dirty="0" err="1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Pemasaran</a:t>
            </a:r>
            <a:r>
              <a:rPr lang="en-US" altLang="en-US" sz="2400" kern="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kern="0" dirty="0" err="1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altLang="en-US" sz="2400" kern="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proses di mana </a:t>
            </a:r>
            <a:r>
              <a:rPr lang="en-US" altLang="en-US" sz="2400" kern="0" dirty="0" err="1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perusahaan</a:t>
            </a:r>
            <a:r>
              <a:rPr lang="en-US" altLang="en-US" sz="2400" kern="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kern="0" dirty="0" err="1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menciptakan</a:t>
            </a:r>
            <a:r>
              <a:rPr lang="en-US" altLang="en-US" sz="2400" kern="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kern="0" dirty="0" err="1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nilai</a:t>
            </a:r>
            <a:r>
              <a:rPr lang="en-US" altLang="en-US" sz="2400" kern="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kern="0" dirty="0" err="1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bagi</a:t>
            </a:r>
            <a:r>
              <a:rPr lang="en-US" altLang="en-US" sz="2400" kern="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kern="0" dirty="0" err="1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pelanggan</a:t>
            </a:r>
            <a:r>
              <a:rPr lang="en-US" altLang="en-US" sz="2400" kern="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kern="0" dirty="0" err="1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altLang="en-US" sz="2400" kern="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kern="0" dirty="0" err="1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membangun</a:t>
            </a:r>
            <a:r>
              <a:rPr lang="en-US" altLang="en-US" sz="2400" kern="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kern="0" dirty="0" err="1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hubungan</a:t>
            </a:r>
            <a:r>
              <a:rPr lang="en-US" altLang="en-US" sz="2400" kern="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kern="0" dirty="0" err="1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pelanggan</a:t>
            </a:r>
            <a:r>
              <a:rPr lang="en-US" altLang="en-US" sz="2400" kern="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sz="2400" kern="0" dirty="0" err="1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kuat</a:t>
            </a:r>
            <a:r>
              <a:rPr lang="en-US" altLang="en-US" sz="2400" kern="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kern="0" dirty="0" err="1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altLang="en-US" sz="2400" kern="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kern="0" dirty="0" err="1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menangkap</a:t>
            </a:r>
            <a:r>
              <a:rPr lang="en-US" altLang="en-US" sz="2400" kern="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kern="0" dirty="0" err="1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kembali</a:t>
            </a:r>
            <a:r>
              <a:rPr lang="en-US" altLang="en-US" sz="2400" kern="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kern="0" dirty="0" err="1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nilai</a:t>
            </a:r>
            <a:r>
              <a:rPr lang="en-US" altLang="en-US" sz="2400" kern="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kern="0" dirty="0" err="1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altLang="en-US" sz="2400" kern="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kern="0" dirty="0" err="1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pelanggan</a:t>
            </a:r>
            <a:endParaRPr lang="en-US" altLang="en-US" sz="2400" kern="0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68573" y="3169147"/>
            <a:ext cx="5486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Proses </a:t>
            </a:r>
            <a:r>
              <a:rPr kumimoji="0" lang="en-US" alt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Pemasaran</a:t>
            </a:r>
            <a:r>
              <a:rPr kumimoji="0" lang="en-US" alt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:</a:t>
            </a:r>
            <a:endParaRPr kumimoji="0" lang="en-US" sz="2400" b="1" i="0" u="none" strike="noStrike" kern="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7200" y="3689899"/>
            <a:ext cx="7239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ts val="0"/>
              </a:spcBef>
              <a:buFontTx/>
              <a:buChar char="•"/>
            </a:pPr>
            <a:r>
              <a:rPr lang="en-US" altLang="en-US" sz="2400" kern="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Proses </a:t>
            </a:r>
            <a:r>
              <a:rPr lang="en-US" altLang="en-US" sz="2400" kern="0" dirty="0" err="1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pemasaran</a:t>
            </a:r>
            <a:r>
              <a:rPr lang="en-US" altLang="en-US" sz="2400" kern="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kern="0" dirty="0" err="1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mencakup</a:t>
            </a:r>
            <a:r>
              <a:rPr lang="en-US" altLang="en-US" sz="2400" kern="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lima </a:t>
            </a:r>
            <a:r>
              <a:rPr lang="en-US" altLang="en-US" sz="2400" kern="0" dirty="0" err="1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langkah</a:t>
            </a:r>
            <a:endParaRPr lang="en-US" altLang="en-US" sz="2400" kern="0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spcBef>
                <a:spcPts val="0"/>
              </a:spcBef>
              <a:buFontTx/>
              <a:buChar char="•"/>
            </a:pPr>
            <a:r>
              <a:rPr lang="en-US" altLang="en-US" sz="2400" kern="0" dirty="0" err="1" smtClean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Empat</a:t>
            </a:r>
            <a:r>
              <a:rPr lang="en-US" altLang="en-US" sz="2400" kern="0" dirty="0" smtClean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kern="0" dirty="0" err="1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langkah</a:t>
            </a:r>
            <a:r>
              <a:rPr lang="en-US" altLang="en-US" sz="2400" kern="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sz="2400" kern="0" dirty="0" err="1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pertama</a:t>
            </a:r>
            <a:r>
              <a:rPr lang="en-US" altLang="en-US" sz="2400" kern="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kern="0" dirty="0" err="1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menciptakan</a:t>
            </a:r>
            <a:r>
              <a:rPr lang="en-US" altLang="en-US" sz="2400" kern="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kern="0" dirty="0" err="1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nilai</a:t>
            </a:r>
            <a:r>
              <a:rPr lang="en-US" altLang="en-US" sz="2400" kern="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kern="0" dirty="0" err="1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bagi</a:t>
            </a:r>
            <a:r>
              <a:rPr lang="en-US" altLang="en-US" sz="2400" kern="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kern="0" dirty="0" err="1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pelanggan</a:t>
            </a:r>
            <a:endParaRPr lang="en-US" altLang="en-US" sz="2400" kern="0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6713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95584" y="268005"/>
            <a:ext cx="6324600" cy="5334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Pendahuluan</a:t>
            </a:r>
            <a:endParaRPr lang="id-ID" dirty="0"/>
          </a:p>
        </p:txBody>
      </p:sp>
      <p:pic>
        <p:nvPicPr>
          <p:cNvPr id="5" name="Picture 17" descr="G1-1a"/>
          <p:cNvPicPr preferRelativeResize="0"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362200"/>
            <a:ext cx="8229600" cy="283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381000" y="1600200"/>
            <a:ext cx="5486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Gb: Proses </a:t>
            </a:r>
            <a:r>
              <a:rPr kumimoji="0" lang="en-US" altLang="en-US" sz="20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Pemasaran</a:t>
            </a:r>
            <a:r>
              <a:rPr kumimoji="0" lang="en-US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:</a:t>
            </a: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0843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Pendahuluan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3400" y="2057400"/>
            <a:ext cx="8382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054100" algn="just">
              <a:spcBef>
                <a:spcPts val="0"/>
              </a:spcBef>
              <a:spcAft>
                <a:spcPts val="0"/>
              </a:spcAft>
            </a:pP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ri</a:t>
            </a:r>
            <a:r>
              <a:rPr lang="en-US" sz="24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400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</a:t>
            </a: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</a:t>
            </a:r>
            <a:r>
              <a:rPr lang="en-US" sz="2400" spc="2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ela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ngg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ru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ci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-4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at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</a:t>
            </a:r>
            <a:r>
              <a:rPr lang="en-US" sz="2400" spc="-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produk</a:t>
            </a:r>
            <a:r>
              <a:rPr lang="en-US" sz="2400" spc="-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US" sz="24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ng</a:t>
            </a:r>
            <a:r>
              <a:rPr lang="en-US" sz="2400" spc="-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</a:t>
            </a:r>
            <a:r>
              <a:rPr lang="en-US" sz="2400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spc="-1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-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ei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ng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-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kon</a:t>
            </a: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</a:t>
            </a:r>
            <a:r>
              <a:rPr lang="en-US" sz="2400" spc="-4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ji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ila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-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up</a:t>
            </a:r>
            <a:r>
              <a:rPr lang="en-US" sz="24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or,</a:t>
            </a:r>
            <a:r>
              <a:rPr lang="en-US" sz="2400" spc="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pk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rga</a:t>
            </a:r>
            <a:r>
              <a:rPr lang="en-US" sz="24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</a:t>
            </a:r>
            <a:r>
              <a:rPr lang="en-US" sz="2400" spc="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bu</a:t>
            </a: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produk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ng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ud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</a:t>
            </a:r>
            <a:r>
              <a:rPr lang="en-US" sz="2400" spc="1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</a:t>
            </a:r>
            <a:r>
              <a:rPr lang="en-US" sz="2400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</a:t>
            </a: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1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ra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</a:t>
            </a:r>
            <a:r>
              <a:rPr lang="en-US" sz="2400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</a:t>
            </a:r>
            <a:r>
              <a:rPr lang="en-US" sz="2400" spc="1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spc="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em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nk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1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400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ngg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1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-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US" sz="24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ng </a:t>
            </a: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ud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</a:t>
            </a:r>
            <a:r>
              <a:rPr lang="en-US" sz="24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ng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-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400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eme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ng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400" spc="-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pu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ngg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269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Pendahuluan</a:t>
            </a:r>
            <a:endParaRPr lang="id-ID" dirty="0"/>
          </a:p>
        </p:txBody>
      </p:sp>
      <p:sp>
        <p:nvSpPr>
          <p:cNvPr id="7" name="Rectangle 6"/>
          <p:cNvSpPr/>
          <p:nvPr/>
        </p:nvSpPr>
        <p:spPr>
          <a:xfrm>
            <a:off x="228600" y="1143000"/>
            <a:ext cx="426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</a:t>
            </a:r>
            <a:r>
              <a:rPr lang="en-US" sz="28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</a:t>
            </a:r>
            <a:r>
              <a:rPr lang="en-US" sz="2800" b="1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ns</a:t>
            </a:r>
            <a:r>
              <a:rPr lang="en-US" sz="28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8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800" b="1" spc="-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800" b="1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en-US" sz="28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800" b="1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8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</a:t>
            </a:r>
            <a:r>
              <a:rPr lang="en-US" sz="2800" b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8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</a:t>
            </a:r>
            <a:r>
              <a:rPr lang="en-US" sz="28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</a:t>
            </a:r>
            <a:r>
              <a:rPr lang="en-US" sz="2800" b="1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8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8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8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81000" y="1513820"/>
            <a:ext cx="8229600" cy="5026025"/>
          </a:xfrm>
        </p:spPr>
        <p:txBody>
          <a:bodyPr/>
          <a:lstStyle/>
          <a:p>
            <a:pPr marL="457200" indent="-457200">
              <a:spcBef>
                <a:spcPts val="0"/>
              </a:spcBef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Kebutuhan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spcBef>
                <a:spcPts val="0"/>
              </a:spcBef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Keinginan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spcBef>
                <a:spcPts val="0"/>
              </a:spcBef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Permintaan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spcBef>
                <a:spcPts val="0"/>
              </a:spcBef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spcBef>
                <a:spcPts val="0"/>
              </a:spcBef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Nilai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pelanggan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spcBef>
                <a:spcPts val="0"/>
              </a:spcBef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Kepuasan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pelanggan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spcBef>
                <a:spcPts val="0"/>
              </a:spcBef>
              <a:buFont typeface="Wingdings" pitchFamily="2" charset="2"/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Mutu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spcBef>
                <a:spcPts val="0"/>
              </a:spcBef>
              <a:buFont typeface="Wingdings" pitchFamily="2" charset="2"/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Pertukaran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spcBef>
                <a:spcPts val="0"/>
              </a:spcBef>
              <a:buFont typeface="Wingdings" pitchFamily="2" charset="2"/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Transaksi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spcBef>
                <a:spcPts val="0"/>
              </a:spcBef>
              <a:buFont typeface="Wingdings" pitchFamily="2" charset="2"/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Hubungan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spcBef>
                <a:spcPts val="0"/>
              </a:spcBef>
              <a:buFont typeface="Wingdings" pitchFamily="2" charset="2"/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Jaringan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spcBef>
                <a:spcPts val="0"/>
              </a:spcBef>
              <a:buFont typeface="Wingdings" pitchFamily="2" charset="2"/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spcBef>
                <a:spcPts val="0"/>
              </a:spcBef>
              <a:buFont typeface="Wingdings" pitchFamily="2" charset="2"/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Pemasarn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calon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pembeli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Wingdings" pitchFamily="2" charset="2"/>
              <a:buAutoNum type="arabicPeriod"/>
            </a:pP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Wingdings" pitchFamily="2" charset="2"/>
              <a:buAutoNum type="arabicPeriod"/>
            </a:pP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None/>
            </a:pPr>
            <a:endParaRPr lang="en-US" sz="2400" b="1" dirty="0"/>
          </a:p>
          <a:p>
            <a:pPr marL="0" lvl="0" indent="0">
              <a:buNone/>
            </a:pPr>
            <a:endParaRPr lang="en-US" sz="2400" b="1" dirty="0"/>
          </a:p>
          <a:p>
            <a:pPr marL="457200" indent="-457200">
              <a:buAutoNum type="arabicPeriod"/>
            </a:pP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169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0"/>
            <a:ext cx="6769100" cy="914400"/>
          </a:xfrm>
        </p:spPr>
        <p:txBody>
          <a:bodyPr/>
          <a:lstStyle/>
          <a:p>
            <a:r>
              <a:rPr lang="en-US" dirty="0" err="1" smtClean="0"/>
              <a:t>Pendahuluan</a:t>
            </a:r>
            <a:r>
              <a:rPr lang="en-US" dirty="0" smtClean="0"/>
              <a:t> </a:t>
            </a:r>
            <a:endParaRPr lang="id-ID" dirty="0"/>
          </a:p>
        </p:txBody>
      </p:sp>
      <p:sp>
        <p:nvSpPr>
          <p:cNvPr id="5" name="Rectangle 4"/>
          <p:cNvSpPr/>
          <p:nvPr/>
        </p:nvSpPr>
        <p:spPr>
          <a:xfrm>
            <a:off x="533400" y="1447800"/>
            <a:ext cx="40117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Alasan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Pentingnya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Pemasaran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3400" y="2107273"/>
            <a:ext cx="7620000" cy="2976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Memahami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Kebutuhan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Keinginan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Konsumen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Meningkatkan</a:t>
            </a:r>
            <a:r>
              <a:rPr lang="en-US" sz="24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Nilai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Kepuasan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Pelanggan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Mendorong</a:t>
            </a:r>
            <a:r>
              <a:rPr lang="en-US" sz="24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Penjualan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Pertumbuhan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Perusahaan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Membangun</a:t>
            </a:r>
            <a:r>
              <a:rPr lang="en-US" sz="24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Citra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Reputasi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Perusahaan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Menghadapi</a:t>
            </a:r>
            <a:r>
              <a:rPr lang="en-US" sz="24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Persaingan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Pasar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Mengoptimalkan</a:t>
            </a:r>
            <a:r>
              <a:rPr lang="en-US" sz="24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Penggunaan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Sumber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Daya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0378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1447800"/>
            <a:ext cx="79248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2540" algn="just">
              <a:spcBef>
                <a:spcPts val="0"/>
              </a:spcBef>
              <a:spcAft>
                <a:spcPts val="0"/>
              </a:spcAft>
            </a:pPr>
            <a:r>
              <a:rPr lang="en-US" sz="2400" b="1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</a:t>
            </a:r>
            <a:r>
              <a:rPr lang="en-US" sz="2400" b="1" spc="5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b="1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b="1" spc="-15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b="1" spc="5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</a:t>
            </a:r>
            <a:r>
              <a:rPr lang="en-US" sz="2400" b="1" spc="-15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</a:t>
            </a:r>
            <a:r>
              <a:rPr lang="en-US" sz="2400" b="1" spc="5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b="1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ema</a:t>
            </a:r>
            <a:r>
              <a:rPr lang="en-US" sz="2400" b="1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1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US" sz="2400" i="1" spc="-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</a:t>
            </a:r>
            <a:r>
              <a:rPr lang="en-US" sz="24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i="1" spc="-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i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</a:t>
            </a:r>
            <a:r>
              <a:rPr lang="en-US" sz="2400" i="1" spc="-1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i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ti</a:t>
            </a:r>
            <a:r>
              <a:rPr lang="en-US" sz="24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ng </a:t>
            </a:r>
            <a:r>
              <a:rPr lang="en-US" sz="2400" i="1" spc="-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</a:t>
            </a:r>
            <a:r>
              <a:rPr lang="en-US" sz="24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anag</a:t>
            </a:r>
            <a:r>
              <a:rPr lang="en-US" sz="2400" i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i="1" spc="-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</a:t>
            </a:r>
            <a:r>
              <a:rPr lang="en-US" sz="2400" i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i="1" spc="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</a:t>
            </a:r>
            <a:r>
              <a:rPr lang="en-US" sz="2400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ala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</a:t>
            </a:r>
            <a:r>
              <a:rPr lang="en-US" sz="2400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ata</a:t>
            </a: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-k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</a:t>
            </a:r>
            <a:r>
              <a:rPr lang="en-US" sz="2400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ata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ng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li</a:t>
            </a: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</a:t>
            </a:r>
            <a:r>
              <a:rPr lang="en-US" sz="2400" spc="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ng</a:t>
            </a:r>
            <a:r>
              <a:rPr lang="en-US" sz="2400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</a:t>
            </a:r>
            <a:r>
              <a:rPr lang="en-US" sz="2400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ng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spc="2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spc="2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(progr</a:t>
            </a:r>
            <a:r>
              <a:rPr lang="en-US" sz="24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am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),</a:t>
            </a:r>
            <a:r>
              <a:rPr lang="en-US" sz="2400" spc="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gu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spc="2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em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ro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ti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ng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4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uk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y</a:t>
            </a:r>
            <a:r>
              <a:rPr lang="en-US" sz="24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ng 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ngun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ung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ng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em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al</a:t>
            </a:r>
            <a:r>
              <a:rPr lang="en-US" sz="2400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</a:t>
            </a:r>
            <a:r>
              <a:rPr lang="en-US" sz="24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ngka</a:t>
            </a:r>
            <a:r>
              <a:rPr lang="en-US" sz="2400" spc="-1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spc="-1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-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bu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org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spc="-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r>
              <a:rPr lang="en-US" sz="2400" spc="-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K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</a:t>
            </a:r>
            <a:r>
              <a:rPr lang="en-US" sz="24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400" spc="-1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</a:t>
            </a:r>
            <a:r>
              <a:rPr lang="en-US" sz="24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spc="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en-US" sz="24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spc="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spc="-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</a:t>
            </a:r>
            <a:r>
              <a:rPr lang="en-US" sz="24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ry </a:t>
            </a:r>
            <a:r>
              <a:rPr lang="en-US" sz="2400" spc="-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</a:t>
            </a:r>
            <a:r>
              <a:rPr lang="en-US" sz="2400" spc="-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rong (2012),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3400" y="4495800"/>
            <a:ext cx="8077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just" eaLnBrk="1" hangingPunct="1">
              <a:buFontTx/>
              <a:buNone/>
            </a:pPr>
            <a:r>
              <a:rPr lang="en-US" alt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Manajemen</a:t>
            </a:r>
            <a:r>
              <a:rPr lang="en-US" alt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pemasaran</a:t>
            </a:r>
            <a:r>
              <a:rPr lang="en-US" alt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seni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ilmu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memilih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target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membangun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hubungan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menguntungkan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target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tersebut</a:t>
            </a: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Pendahuluan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8836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Pendahuluan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1133116"/>
            <a:ext cx="7010400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ts val="12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800" b="1" spc="-5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Ru</a:t>
            </a:r>
            <a:r>
              <a:rPr lang="en-US" sz="2800" b="1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800" b="1" spc="-5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800" b="1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</a:t>
            </a:r>
            <a:r>
              <a:rPr lang="en-US" sz="28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</a:t>
            </a:r>
            <a:r>
              <a:rPr lang="en-US" sz="28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800" b="1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8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</a:t>
            </a:r>
            <a:r>
              <a:rPr lang="en-US" sz="2800" b="1" spc="1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</a:t>
            </a:r>
            <a:r>
              <a:rPr lang="en-US" sz="2800" b="1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</a:t>
            </a:r>
            <a:r>
              <a:rPr lang="en-US" sz="28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800" b="1" spc="-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8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</a:t>
            </a:r>
            <a:r>
              <a:rPr lang="en-US" sz="28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800" b="1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8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aj</a:t>
            </a:r>
            <a:r>
              <a:rPr lang="en-US" sz="28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8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</a:t>
            </a:r>
            <a:r>
              <a:rPr lang="en-US" sz="28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8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800" b="1" spc="-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8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</a:t>
            </a:r>
            <a:r>
              <a:rPr lang="en-US" sz="28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</a:t>
            </a:r>
            <a:r>
              <a:rPr lang="en-US" sz="2800" b="1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8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8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8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</a:t>
            </a:r>
            <a:endParaRPr lang="en-US" sz="28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lnSpc>
                <a:spcPts val="600"/>
              </a:lnSpc>
              <a:spcBef>
                <a:spcPts val="30"/>
              </a:spcBef>
              <a:spcAft>
                <a:spcPts val="0"/>
              </a:spcAft>
            </a:pPr>
            <a:r>
              <a:rPr lang="en-US" sz="6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1694" y="2064678"/>
            <a:ext cx="8382000" cy="12778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9875" indent="-270510" algn="just">
              <a:lnSpc>
                <a:spcPct val="107000"/>
              </a:lnSpc>
              <a:spcAft>
                <a:spcPts val="0"/>
              </a:spcAft>
            </a:pPr>
            <a:r>
              <a:rPr lang="en-US" sz="1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 </a:t>
            </a:r>
            <a:r>
              <a:rPr lang="en-US" sz="2400" b="1" spc="-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Id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 </a:t>
            </a:r>
            <a:r>
              <a:rPr lang="en-US" sz="2400" b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atau</a:t>
            </a:r>
            <a:r>
              <a:rPr lang="en-US" sz="2400" b="1" spc="29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gaga</a:t>
            </a:r>
            <a:r>
              <a:rPr lang="en-US" sz="2400" b="1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b="1" spc="2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b="1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r>
              <a:rPr lang="en-US" sz="2400" b="1" spc="1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90170" algn="just">
              <a:lnSpc>
                <a:spcPct val="107000"/>
              </a:lnSpc>
              <a:spcAft>
                <a:spcPts val="0"/>
              </a:spcAft>
            </a:pPr>
            <a:r>
              <a:rPr lang="en-US" sz="24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Produk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90170" algn="just">
              <a:lnSpc>
                <a:spcPct val="107000"/>
              </a:lnSpc>
              <a:spcAft>
                <a:spcPts val="0"/>
              </a:spcAft>
            </a:pPr>
            <a:r>
              <a:rPr lang="en-US" sz="24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Ja</a:t>
            </a:r>
            <a:r>
              <a:rPr lang="en-US" sz="2400" b="1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b="1" spc="1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atau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b="1" spc="11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Laya</a:t>
            </a:r>
            <a:r>
              <a:rPr lang="en-US" sz="2400" b="1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b="1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9600" y="1704403"/>
            <a:ext cx="7010400" cy="538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"/>
              </a:spcBef>
              <a:spcAft>
                <a:spcPts val="0"/>
              </a:spcAft>
            </a:pPr>
            <a:r>
              <a:rPr lang="en-US" sz="2400" b="1" spc="-5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Kegiatan</a:t>
            </a:r>
            <a:r>
              <a:rPr lang="en-US" sz="2400" b="1" spc="-5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b="1" spc="-5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dalam</a:t>
            </a:r>
            <a:r>
              <a:rPr lang="en-US" sz="2400" b="1" spc="-5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b="1" spc="-5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manajemen</a:t>
            </a:r>
            <a:r>
              <a:rPr lang="en-US" sz="2400" b="1" spc="-5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b="1" spc="-5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pemasaran</a:t>
            </a:r>
            <a:r>
              <a:rPr lang="en-US" sz="2400" b="1" spc="-5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b="1" spc="-5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mencakup</a:t>
            </a:r>
            <a:endParaRPr lang="en-US" sz="24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lnSpc>
                <a:spcPts val="600"/>
              </a:lnSpc>
              <a:spcBef>
                <a:spcPts val="30"/>
              </a:spcBef>
              <a:spcAft>
                <a:spcPts val="0"/>
              </a:spcAft>
            </a:pPr>
            <a:r>
              <a:rPr lang="en-US" sz="6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46479" y="3251568"/>
            <a:ext cx="8458200" cy="16730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0510" indent="-180340" algn="just">
              <a:lnSpc>
                <a:spcPct val="107000"/>
              </a:lnSpc>
              <a:spcAft>
                <a:spcPts val="0"/>
              </a:spcAft>
            </a:pP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</a:t>
            </a:r>
            <a:r>
              <a:rPr lang="en-US" sz="2400" b="1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ga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ama</a:t>
            </a:r>
            <a:r>
              <a:rPr lang="en-US" sz="2400" b="1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r>
              <a:rPr lang="en-US" sz="2400" b="1" spc="-3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90170" algn="just">
              <a:lnSpc>
                <a:spcPct val="107000"/>
              </a:lnSpc>
              <a:spcAft>
                <a:spcPts val="0"/>
              </a:spcAft>
            </a:pPr>
            <a:r>
              <a:rPr lang="en-US" sz="24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Peri</a:t>
            </a:r>
            <a:r>
              <a:rPr lang="en-US" sz="2400" b="1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b="1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r>
              <a:rPr lang="en-US" sz="2400" spc="-4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90170" algn="just">
              <a:lnSpc>
                <a:spcPct val="107000"/>
              </a:lnSpc>
              <a:spcAft>
                <a:spcPts val="0"/>
              </a:spcAft>
            </a:pPr>
            <a:r>
              <a:rPr lang="en-US" sz="24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r>
              <a:rPr lang="en-US" sz="2400" b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Or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b="1" spc="-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g.</a:t>
            </a:r>
            <a:r>
              <a:rPr lang="en-US" sz="2400" b="1" spc="-3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90170" algn="just">
              <a:lnSpc>
                <a:spcPct val="107000"/>
              </a:lnSpc>
              <a:spcAft>
                <a:spcPts val="0"/>
              </a:spcAft>
            </a:pPr>
            <a:r>
              <a:rPr lang="en-US" sz="24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7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</a:t>
            </a:r>
            <a:r>
              <a:rPr lang="en-US" sz="2400" b="1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at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r>
              <a:rPr lang="en-US" sz="2400" spc="22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lang="en-US" sz="2400" spc="220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31694" y="4922338"/>
            <a:ext cx="8458200" cy="12778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170" algn="just">
              <a:lnSpc>
                <a:spcPct val="107000"/>
              </a:lnSpc>
              <a:spcAft>
                <a:spcPts val="0"/>
              </a:spcAft>
            </a:pP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8. 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</a:t>
            </a:r>
            <a:r>
              <a:rPr lang="en-US" sz="2400" b="1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er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400" b="1" spc="1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r>
              <a:rPr lang="en-US" sz="2400" spc="-8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90170" algn="just">
              <a:lnSpc>
                <a:spcPct val="107000"/>
              </a:lnSpc>
              <a:spcAft>
                <a:spcPts val="0"/>
              </a:spcAft>
            </a:pPr>
            <a:r>
              <a:rPr lang="en-US" sz="24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9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r>
              <a:rPr lang="en-US" sz="2400" b="1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Per</a:t>
            </a:r>
            <a:r>
              <a:rPr lang="en-US" sz="2400" b="1" spc="-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us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400" b="1" spc="-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aan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r>
              <a:rPr lang="en-US" sz="2400" spc="18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90170" algn="just">
              <a:lnSpc>
                <a:spcPct val="107000"/>
              </a:lnSpc>
              <a:spcAft>
                <a:spcPts val="0"/>
              </a:spcAft>
            </a:pPr>
            <a:r>
              <a:rPr lang="en-US" sz="24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10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r>
              <a:rPr lang="en-US" sz="2400" b="1" spc="-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b="1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fo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</a:t>
            </a:r>
            <a:r>
              <a:rPr lang="en-US" sz="2400" b="1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4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r>
              <a:rPr lang="en-US" sz="2400" b="1" spc="6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5777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Pendahuluan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" y="1143000"/>
            <a:ext cx="5715000" cy="487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Ruang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Lingkup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Manajemen</a:t>
            </a:r>
            <a:r>
              <a:rPr lang="en-US" sz="24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Pemasaran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7185" y="1630506"/>
            <a:ext cx="813861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Analisis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Pasar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dan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Konsumen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Perilaku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konsumen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(consumer behavior)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Segmentasi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targeting,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positioning (STP)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Analisis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pesaing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tren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pasar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Perencanaan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Strategi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Pemasaran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Perumusan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strategi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pemasaran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berbasis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riset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pasar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Perencanaan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bauran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pemasaran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(marketing mix: 4P/7P)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Diferensiasi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penciptaan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keunggulan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bersaing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Implementasi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Program 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Pemasaran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Pengelolaan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produk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merek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Strategi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harga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distribusi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promosi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Digital marketing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komunikasi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pemasaran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terpadu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0337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s01_1">
  <a:themeElements>
    <a:clrScheme name="ms01_1 1">
      <a:dk1>
        <a:srgbClr val="1D528D"/>
      </a:dk1>
      <a:lt1>
        <a:srgbClr val="FFFFFF"/>
      </a:lt1>
      <a:dk2>
        <a:srgbClr val="000000"/>
      </a:dk2>
      <a:lt2>
        <a:srgbClr val="B2B2B2"/>
      </a:lt2>
      <a:accent1>
        <a:srgbClr val="2D6BC7"/>
      </a:accent1>
      <a:accent2>
        <a:srgbClr val="FF9900"/>
      </a:accent2>
      <a:accent3>
        <a:srgbClr val="FFFFFF"/>
      </a:accent3>
      <a:accent4>
        <a:srgbClr val="174578"/>
      </a:accent4>
      <a:accent5>
        <a:srgbClr val="ADBAE0"/>
      </a:accent5>
      <a:accent6>
        <a:srgbClr val="E78A00"/>
      </a:accent6>
      <a:hlink>
        <a:srgbClr val="9999FF"/>
      </a:hlink>
      <a:folHlink>
        <a:srgbClr val="969696"/>
      </a:folHlink>
    </a:clrScheme>
    <a:fontScheme name="ms01_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s01_1 1">
        <a:dk1>
          <a:srgbClr val="1D528D"/>
        </a:dk1>
        <a:lt1>
          <a:srgbClr val="FFFFFF"/>
        </a:lt1>
        <a:dk2>
          <a:srgbClr val="000000"/>
        </a:dk2>
        <a:lt2>
          <a:srgbClr val="B2B2B2"/>
        </a:lt2>
        <a:accent1>
          <a:srgbClr val="2D6BC7"/>
        </a:accent1>
        <a:accent2>
          <a:srgbClr val="FF9900"/>
        </a:accent2>
        <a:accent3>
          <a:srgbClr val="FFFFFF"/>
        </a:accent3>
        <a:accent4>
          <a:srgbClr val="174578"/>
        </a:accent4>
        <a:accent5>
          <a:srgbClr val="ADBAE0"/>
        </a:accent5>
        <a:accent6>
          <a:srgbClr val="E78A00"/>
        </a:accent6>
        <a:hlink>
          <a:srgbClr val="9999F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01_1 2">
        <a:dk1>
          <a:srgbClr val="808080"/>
        </a:dk1>
        <a:lt1>
          <a:srgbClr val="FFFFFF"/>
        </a:lt1>
        <a:dk2>
          <a:srgbClr val="000000"/>
        </a:dk2>
        <a:lt2>
          <a:srgbClr val="B2B2B2"/>
        </a:lt2>
        <a:accent1>
          <a:srgbClr val="058089"/>
        </a:accent1>
        <a:accent2>
          <a:srgbClr val="66BE0E"/>
        </a:accent2>
        <a:accent3>
          <a:srgbClr val="FFFFFF"/>
        </a:accent3>
        <a:accent4>
          <a:srgbClr val="6C6C6C"/>
        </a:accent4>
        <a:accent5>
          <a:srgbClr val="AAC0C4"/>
        </a:accent5>
        <a:accent6>
          <a:srgbClr val="5CAC0C"/>
        </a:accent6>
        <a:hlink>
          <a:srgbClr val="2CA9D0"/>
        </a:hlink>
        <a:folHlink>
          <a:srgbClr val="4841D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01_1 3">
        <a:dk1>
          <a:srgbClr val="1D528D"/>
        </a:dk1>
        <a:lt1>
          <a:srgbClr val="FFFFFF"/>
        </a:lt1>
        <a:dk2>
          <a:srgbClr val="000000"/>
        </a:dk2>
        <a:lt2>
          <a:srgbClr val="CACACA"/>
        </a:lt2>
        <a:accent1>
          <a:srgbClr val="0099CC"/>
        </a:accent1>
        <a:accent2>
          <a:srgbClr val="8BC84E"/>
        </a:accent2>
        <a:accent3>
          <a:srgbClr val="FFFFFF"/>
        </a:accent3>
        <a:accent4>
          <a:srgbClr val="174578"/>
        </a:accent4>
        <a:accent5>
          <a:srgbClr val="AACAE2"/>
        </a:accent5>
        <a:accent6>
          <a:srgbClr val="7DB546"/>
        </a:accent6>
        <a:hlink>
          <a:srgbClr val="6E81E0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Sample presentation slides</Template>
  <TotalTime>0</TotalTime>
  <Words>514</Words>
  <Application>Microsoft Office PowerPoint</Application>
  <PresentationFormat>On-screen Show (4:3)</PresentationFormat>
  <Paragraphs>100</Paragraphs>
  <Slides>11</Slides>
  <Notes>11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Courier New</vt:lpstr>
      <vt:lpstr>Times New Roman</vt:lpstr>
      <vt:lpstr>Wingdings</vt:lpstr>
      <vt:lpstr>Wingdings 2</vt:lpstr>
      <vt:lpstr>ms01_1</vt:lpstr>
      <vt:lpstr>Image</vt:lpstr>
      <vt:lpstr>MANAJEMEN PEMASARAN   PERTEMUAN 1</vt:lpstr>
      <vt:lpstr>Pendahuluan</vt:lpstr>
      <vt:lpstr>Pendahuluan</vt:lpstr>
      <vt:lpstr>Pendahuluan</vt:lpstr>
      <vt:lpstr>Pendahuluan</vt:lpstr>
      <vt:lpstr>Pendahuluan </vt:lpstr>
      <vt:lpstr>Pendahuluan</vt:lpstr>
      <vt:lpstr>Pendahuluan</vt:lpstr>
      <vt:lpstr>Pendahuluan</vt:lpstr>
      <vt:lpstr>Pendahuluan</vt:lpstr>
      <vt:lpstr>Pendahuluan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</dc:title>
  <dc:creator/>
  <cp:lastModifiedBy/>
  <cp:revision>1</cp:revision>
  <dcterms:created xsi:type="dcterms:W3CDTF">2014-08-30T06:21:55Z</dcterms:created>
  <dcterms:modified xsi:type="dcterms:W3CDTF">2025-09-24T15:50:03Z</dcterms:modified>
</cp:coreProperties>
</file>